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69" r:id="rId8"/>
    <p:sldId id="274" r:id="rId9"/>
    <p:sldId id="275" r:id="rId10"/>
    <p:sldId id="282" r:id="rId11"/>
    <p:sldId id="276" r:id="rId12"/>
    <p:sldId id="277" r:id="rId13"/>
    <p:sldId id="278" r:id="rId14"/>
    <p:sldId id="279" r:id="rId15"/>
    <p:sldId id="280" r:id="rId16"/>
    <p:sldId id="281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59FE70-3A7D-4F78-B824-32556E4A4F80}" v="1" dt="2025-05-16T10:45:22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851" y="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 Antonio Blasco Pellicer" userId="6eaaa77e-6f09-4f21-b1b0-418d77d45b7a" providerId="ADAL" clId="{3559FE70-3A7D-4F78-B824-32556E4A4F80}"/>
    <pc:docChg chg="undo custSel addSld modSld">
      <pc:chgData name="Angel Antonio Blasco Pellicer" userId="6eaaa77e-6f09-4f21-b1b0-418d77d45b7a" providerId="ADAL" clId="{3559FE70-3A7D-4F78-B824-32556E4A4F80}" dt="2025-06-09T11:39:52.562" v="439" actId="5793"/>
      <pc:docMkLst>
        <pc:docMk/>
      </pc:docMkLst>
      <pc:sldChg chg="modSp mod">
        <pc:chgData name="Angel Antonio Blasco Pellicer" userId="6eaaa77e-6f09-4f21-b1b0-418d77d45b7a" providerId="ADAL" clId="{3559FE70-3A7D-4F78-B824-32556E4A4F80}" dt="2025-06-09T11:30:44.339" v="23" actId="20577"/>
        <pc:sldMkLst>
          <pc:docMk/>
          <pc:sldMk cId="367676589" sldId="273"/>
        </pc:sldMkLst>
        <pc:spChg chg="mod">
          <ac:chgData name="Angel Antonio Blasco Pellicer" userId="6eaaa77e-6f09-4f21-b1b0-418d77d45b7a" providerId="ADAL" clId="{3559FE70-3A7D-4F78-B824-32556E4A4F80}" dt="2025-06-09T11:30:44.339" v="23" actId="20577"/>
          <ac:spMkLst>
            <pc:docMk/>
            <pc:sldMk cId="367676589" sldId="273"/>
            <ac:spMk id="3" creationId="{3C728DDD-8DA9-EF7D-DF7E-245189CEE12E}"/>
          </ac:spMkLst>
        </pc:spChg>
      </pc:sldChg>
      <pc:sldChg chg="modSp mod">
        <pc:chgData name="Angel Antonio Blasco Pellicer" userId="6eaaa77e-6f09-4f21-b1b0-418d77d45b7a" providerId="ADAL" clId="{3559FE70-3A7D-4F78-B824-32556E4A4F80}" dt="2025-06-09T11:34:30.236" v="76" actId="113"/>
        <pc:sldMkLst>
          <pc:docMk/>
          <pc:sldMk cId="2323578894" sldId="275"/>
        </pc:sldMkLst>
        <pc:spChg chg="mod">
          <ac:chgData name="Angel Antonio Blasco Pellicer" userId="6eaaa77e-6f09-4f21-b1b0-418d77d45b7a" providerId="ADAL" clId="{3559FE70-3A7D-4F78-B824-32556E4A4F80}" dt="2025-06-09T11:34:30.236" v="76" actId="113"/>
          <ac:spMkLst>
            <pc:docMk/>
            <pc:sldMk cId="2323578894" sldId="275"/>
            <ac:spMk id="2" creationId="{FA808DEA-4F52-7969-FBD4-B324DEF1E844}"/>
          </ac:spMkLst>
        </pc:spChg>
      </pc:sldChg>
      <pc:sldChg chg="modSp mod">
        <pc:chgData name="Angel Antonio Blasco Pellicer" userId="6eaaa77e-6f09-4f21-b1b0-418d77d45b7a" providerId="ADAL" clId="{3559FE70-3A7D-4F78-B824-32556E4A4F80}" dt="2025-05-16T10:46:01.538" v="2" actId="20577"/>
        <pc:sldMkLst>
          <pc:docMk/>
          <pc:sldMk cId="2422347957" sldId="276"/>
        </pc:sldMkLst>
        <pc:spChg chg="mod">
          <ac:chgData name="Angel Antonio Blasco Pellicer" userId="6eaaa77e-6f09-4f21-b1b0-418d77d45b7a" providerId="ADAL" clId="{3559FE70-3A7D-4F78-B824-32556E4A4F80}" dt="2025-05-16T10:46:01.538" v="2" actId="20577"/>
          <ac:spMkLst>
            <pc:docMk/>
            <pc:sldMk cId="2422347957" sldId="276"/>
            <ac:spMk id="3" creationId="{E08F0002-0BD8-0865-09CF-AB9E378DC434}"/>
          </ac:spMkLst>
        </pc:spChg>
      </pc:sldChg>
      <pc:sldChg chg="modSp mod">
        <pc:chgData name="Angel Antonio Blasco Pellicer" userId="6eaaa77e-6f09-4f21-b1b0-418d77d45b7a" providerId="ADAL" clId="{3559FE70-3A7D-4F78-B824-32556E4A4F80}" dt="2025-06-09T11:33:10.163" v="74" actId="20577"/>
        <pc:sldMkLst>
          <pc:docMk/>
          <pc:sldMk cId="4225055106" sldId="280"/>
        </pc:sldMkLst>
        <pc:spChg chg="mod">
          <ac:chgData name="Angel Antonio Blasco Pellicer" userId="6eaaa77e-6f09-4f21-b1b0-418d77d45b7a" providerId="ADAL" clId="{3559FE70-3A7D-4F78-B824-32556E4A4F80}" dt="2025-06-09T11:33:10.163" v="74" actId="20577"/>
          <ac:spMkLst>
            <pc:docMk/>
            <pc:sldMk cId="4225055106" sldId="280"/>
            <ac:spMk id="3" creationId="{085E81E1-7CDB-17A9-253C-F749331C846E}"/>
          </ac:spMkLst>
        </pc:spChg>
      </pc:sldChg>
      <pc:sldChg chg="modSp new mod">
        <pc:chgData name="Angel Antonio Blasco Pellicer" userId="6eaaa77e-6f09-4f21-b1b0-418d77d45b7a" providerId="ADAL" clId="{3559FE70-3A7D-4F78-B824-32556E4A4F80}" dt="2025-06-09T11:39:52.562" v="439" actId="5793"/>
        <pc:sldMkLst>
          <pc:docMk/>
          <pc:sldMk cId="4125558022" sldId="282"/>
        </pc:sldMkLst>
        <pc:spChg chg="mod">
          <ac:chgData name="Angel Antonio Blasco Pellicer" userId="6eaaa77e-6f09-4f21-b1b0-418d77d45b7a" providerId="ADAL" clId="{3559FE70-3A7D-4F78-B824-32556E4A4F80}" dt="2025-06-09T11:35:02.014" v="80"/>
          <ac:spMkLst>
            <pc:docMk/>
            <pc:sldMk cId="4125558022" sldId="282"/>
            <ac:spMk id="2" creationId="{48EA6FCE-E2B8-CD3B-25D9-FEB612052086}"/>
          </ac:spMkLst>
        </pc:spChg>
        <pc:spChg chg="mod">
          <ac:chgData name="Angel Antonio Blasco Pellicer" userId="6eaaa77e-6f09-4f21-b1b0-418d77d45b7a" providerId="ADAL" clId="{3559FE70-3A7D-4F78-B824-32556E4A4F80}" dt="2025-06-09T11:39:52.562" v="439" actId="5793"/>
          <ac:spMkLst>
            <pc:docMk/>
            <pc:sldMk cId="4125558022" sldId="282"/>
            <ac:spMk id="3" creationId="{3DB7A051-2695-DE04-4B86-4B16A7FA00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‹Nº›</a:t>
            </a:fld>
            <a:endParaRPr kumimoji="0" lang="en-US" dirty="0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_tradnl"/>
              <a:t>Haga clic para modificar el estilo de texto del patrón</a:t>
            </a:r>
          </a:p>
          <a:p>
            <a:pPr lvl="1" eaLnBrk="1" latinLnBrk="0" hangingPunct="1"/>
            <a:r>
              <a:rPr lang="es-ES_tradnl"/>
              <a:t>Segundo nivel</a:t>
            </a:r>
          </a:p>
          <a:p>
            <a:pPr lvl="2" eaLnBrk="1" latinLnBrk="0" hangingPunct="1"/>
            <a:r>
              <a:rPr lang="es-ES_tradnl"/>
              <a:t>Tercer nivel</a:t>
            </a:r>
          </a:p>
          <a:p>
            <a:pPr lvl="3" eaLnBrk="1" latinLnBrk="0" hangingPunct="1"/>
            <a:r>
              <a:rPr lang="es-ES_tradnl"/>
              <a:t>Cuarto nivel</a:t>
            </a:r>
          </a:p>
          <a:p>
            <a:pPr lvl="4" eaLnBrk="1" latinLnBrk="0" hangingPunct="1"/>
            <a:r>
              <a:rPr lang="es-ES_tradnl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á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dirty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6/9/2025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6/9/2025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‹Nº›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/>
              <a:t>Segundo nivel</a:t>
            </a:r>
          </a:p>
          <a:p>
            <a:pPr lvl="2" eaLnBrk="1" latinLnBrk="0" hangingPunct="1"/>
            <a:r>
              <a:rPr kumimoji="0" lang="es-ES_tradnl"/>
              <a:t>Tercer nivel</a:t>
            </a:r>
          </a:p>
          <a:p>
            <a:pPr lvl="3" eaLnBrk="1" latinLnBrk="0" hangingPunct="1"/>
            <a:r>
              <a:rPr kumimoji="0" lang="es-ES_tradnl"/>
              <a:t>Cuarto nivel</a:t>
            </a:r>
          </a:p>
          <a:p>
            <a:pPr lvl="4" eaLnBrk="1" latinLnBrk="0" hangingPunct="1"/>
            <a:r>
              <a:rPr kumimoji="0" lang="es-ES_tradnl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69138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r>
              <a:rPr lang="es-ES" sz="2800" dirty="0">
                <a:solidFill>
                  <a:srgbClr val="0070C0"/>
                </a:solidFill>
              </a:rPr>
              <a:t>LA REFORMA DE LA CASACIÓN EN UNIFICACIÓN DE LA DOCTRINA</a:t>
            </a:r>
          </a:p>
          <a:p>
            <a:endParaRPr lang="es-ES" sz="2400" dirty="0">
              <a:solidFill>
                <a:srgbClr val="0070C0"/>
              </a:solidFill>
            </a:endParaRPr>
          </a:p>
          <a:p>
            <a:endParaRPr lang="es-ES" dirty="0"/>
          </a:p>
          <a:p>
            <a:endParaRPr lang="es-ES" dirty="0"/>
          </a:p>
          <a:p>
            <a:pPr algn="r"/>
            <a:r>
              <a:rPr lang="es-ES" dirty="0">
                <a:solidFill>
                  <a:srgbClr val="00B050"/>
                </a:solidFill>
              </a:rPr>
              <a:t>ÁNGEL BLASCO PELLICER</a:t>
            </a:r>
          </a:p>
          <a:p>
            <a:pPr algn="r"/>
            <a:r>
              <a:rPr lang="es-ES" dirty="0">
                <a:solidFill>
                  <a:srgbClr val="00B050"/>
                </a:solidFill>
              </a:rPr>
              <a:t>Magistrado TRIBUNAL SUPREMO</a:t>
            </a:r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200" dirty="0">
                <a:solidFill>
                  <a:srgbClr val="FF0000"/>
                </a:solidFill>
              </a:rPr>
              <a:t>CONSEJO GENERAL DE GRADUADOS SOCIALES DE ESPAÑA</a:t>
            </a:r>
            <a:br>
              <a:rPr lang="es-ES" sz="2800" dirty="0">
                <a:solidFill>
                  <a:srgbClr val="FF0000"/>
                </a:solidFill>
              </a:rPr>
            </a:br>
            <a:endParaRPr lang="es-E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475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A6FCE-E2B8-CD3B-25D9-FEB61205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Cuestiones generales sobre el ICO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B7A051-2695-DE04-4B86-4B16A7FA001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Supuestos en los que, </a:t>
            </a:r>
            <a:r>
              <a:rPr lang="es-ES" b="1" dirty="0">
                <a:solidFill>
                  <a:srgbClr val="0070C0"/>
                </a:solidFill>
              </a:rPr>
              <a:t>muy probablemente, </a:t>
            </a:r>
            <a:r>
              <a:rPr lang="es-ES" b="1" dirty="0">
                <a:solidFill>
                  <a:srgbClr val="FF0000"/>
                </a:solidFill>
              </a:rPr>
              <a:t>no se apreciará </a:t>
            </a:r>
            <a:r>
              <a:rPr lang="es-ES" dirty="0"/>
              <a:t>interés casacional objetivo</a:t>
            </a:r>
          </a:p>
          <a:p>
            <a:pPr lvl="1"/>
            <a:r>
              <a:rPr lang="es-ES" dirty="0"/>
              <a:t>Revisiones de grado de invalidez</a:t>
            </a:r>
          </a:p>
          <a:p>
            <a:pPr lvl="1" algn="just"/>
            <a:r>
              <a:rPr lang="es-ES" dirty="0"/>
              <a:t>Pronunciamientos distintos de una misma Sala de lo Social cuando se refieran a una norma, convenio o conflicto cuyo ámbito territorial no exceda del ámbito de la Comunidad Autónoma</a:t>
            </a:r>
          </a:p>
          <a:p>
            <a:pPr marL="274320" lvl="1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5558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443A7-1585-3AB4-A1BD-AF3A72B49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0000"/>
                </a:solidFill>
              </a:rPr>
              <a:t>Novedades preparación e interposición RCUD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8F0002-0BD8-0865-09CF-AB9E378DC43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dirty="0"/>
              <a:t>Preparación</a:t>
            </a:r>
          </a:p>
          <a:p>
            <a:pPr lvl="1" algn="just"/>
            <a:r>
              <a:rPr lang="es-ES" dirty="0"/>
              <a:t>Nuevo apartado c) art. 221.2 LRJS</a:t>
            </a:r>
          </a:p>
          <a:p>
            <a:pPr lvl="2" algn="just"/>
            <a:r>
              <a:rPr lang="es-ES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Exponer, de manera sucinta, las razones por las que la cuestión suscitada posee interés casacional objetivo</a:t>
            </a:r>
            <a:endParaRPr lang="es-ES" dirty="0">
              <a:solidFill>
                <a:srgbClr val="0070C0"/>
              </a:solidFill>
            </a:endParaRPr>
          </a:p>
          <a:p>
            <a:pPr algn="just"/>
            <a:r>
              <a:rPr lang="es-ES" dirty="0"/>
              <a:t>Interposición</a:t>
            </a:r>
          </a:p>
          <a:p>
            <a:pPr lvl="1" algn="just"/>
            <a:r>
              <a:rPr lang="es-ES" dirty="0"/>
              <a:t>Nuevo apartado c) del art. 224.1 LRJS</a:t>
            </a:r>
          </a:p>
          <a:p>
            <a:pPr lvl="2" algn="just"/>
            <a:r>
              <a:rPr lang="es-ES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La exposición argumentada de la concurrencia del interés casacional objetivo</a:t>
            </a:r>
            <a:endParaRPr lang="es-ES" dirty="0">
              <a:solidFill>
                <a:srgbClr val="0070C0"/>
              </a:solidFill>
            </a:endParaRPr>
          </a:p>
          <a:p>
            <a:pPr algn="just"/>
            <a:r>
              <a:rPr lang="es-ES" dirty="0"/>
              <a:t>Art. 210.3 LRJS</a:t>
            </a:r>
          </a:p>
          <a:p>
            <a:pPr lvl="1" algn="just"/>
            <a:r>
              <a:rPr lang="es-ES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La Sala de Gobierno del Tribunal Supremo podrá determinar, mediante acuerdo que se publicará en el ''Boletín Oficial del Estado'', la </a:t>
            </a:r>
            <a:r>
              <a:rPr lang="es-ES" b="1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extensión máxima y otras condiciones extrínsecas, incluidas las relativas al formato en el que deban ser presentados</a:t>
            </a:r>
            <a:r>
              <a:rPr lang="es-ES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, de los escritos de formalización y de impugnación de los recursos de casación</a:t>
            </a:r>
          </a:p>
          <a:p>
            <a:pPr lvl="1" algn="just"/>
            <a:r>
              <a:rPr lang="es-ES" dirty="0">
                <a:solidFill>
                  <a:srgbClr val="0070C0"/>
                </a:solidFill>
                <a:latin typeface="verdana" panose="020B0604030504040204" pitchFamily="34" charset="0"/>
              </a:rPr>
              <a:t>Acuerdo 8 de Abril de 2025 de la CP del CGPJ (BOE 29-4-2025)</a:t>
            </a:r>
            <a:endParaRPr lang="es-E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4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5A1EB-C2BF-215B-6358-03E8B0A5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Admisión e inadmisión del recurso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45757F-AF03-F4EA-F29F-0C021B71E73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Examen por el LAJ</a:t>
            </a:r>
          </a:p>
          <a:p>
            <a:pPr lvl="1"/>
            <a:r>
              <a:rPr lang="es-ES" dirty="0"/>
              <a:t>Si Admisión: pasa a Sala</a:t>
            </a:r>
          </a:p>
          <a:p>
            <a:pPr lvl="1"/>
            <a:r>
              <a:rPr lang="es-ES" dirty="0"/>
              <a:t>Si Inadmisión:</a:t>
            </a:r>
          </a:p>
          <a:p>
            <a:pPr lvl="2"/>
            <a:r>
              <a:rPr lang="es-ES" dirty="0"/>
              <a:t>Defectos subsanables</a:t>
            </a:r>
          </a:p>
          <a:p>
            <a:pPr lvl="3"/>
            <a:r>
              <a:rPr lang="es-ES" dirty="0"/>
              <a:t>10 días para subsanar</a:t>
            </a:r>
          </a:p>
          <a:p>
            <a:pPr lvl="4"/>
            <a:r>
              <a:rPr lang="es-ES" dirty="0"/>
              <a:t>Si subsanación: pasa a Sala</a:t>
            </a:r>
          </a:p>
          <a:p>
            <a:pPr lvl="4"/>
            <a:r>
              <a:rPr lang="es-ES" dirty="0"/>
              <a:t>Si no subsanación:</a:t>
            </a:r>
          </a:p>
          <a:p>
            <a:pPr lvl="5"/>
            <a:r>
              <a:rPr lang="es-ES" dirty="0"/>
              <a:t> Pasa a Sala</a:t>
            </a:r>
          </a:p>
          <a:p>
            <a:pPr lvl="5"/>
            <a:r>
              <a:rPr lang="es-ES" dirty="0"/>
              <a:t>Sala dicta </a:t>
            </a:r>
            <a:r>
              <a:rPr lang="es-ES" b="1" dirty="0">
                <a:solidFill>
                  <a:srgbClr val="0070C0"/>
                </a:solidFill>
              </a:rPr>
              <a:t>Providencia sucintamente motivada no recurrible</a:t>
            </a:r>
          </a:p>
          <a:p>
            <a:pPr lvl="2"/>
            <a:r>
              <a:rPr lang="es-ES" dirty="0"/>
              <a:t>Defectos no subsanables</a:t>
            </a:r>
          </a:p>
          <a:p>
            <a:pPr lvl="3"/>
            <a:r>
              <a:rPr lang="es-ES" dirty="0"/>
              <a:t>Decreto de Inadmisión por LAJ</a:t>
            </a:r>
          </a:p>
          <a:p>
            <a:pPr lvl="3"/>
            <a:r>
              <a:rPr lang="es-ES" dirty="0"/>
              <a:t>Recurrible en revisión</a:t>
            </a:r>
          </a:p>
        </p:txBody>
      </p:sp>
    </p:spTree>
    <p:extLst>
      <p:ext uri="{BB962C8B-B14F-4D97-AF65-F5344CB8AC3E}">
        <p14:creationId xmlns:p14="http://schemas.microsoft.com/office/powerpoint/2010/main" val="3194821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413CF-9C9C-C431-DFDD-79AAB3C7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Admisión e inadmisión del recurso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44CC39-A8AC-0CC2-83F2-7FFA802B9E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Examen por la Sala</a:t>
            </a:r>
          </a:p>
          <a:p>
            <a:r>
              <a:rPr lang="es-ES" dirty="0"/>
              <a:t>Si admisión: Providencia no recurrible</a:t>
            </a:r>
          </a:p>
          <a:p>
            <a:r>
              <a:rPr lang="es-ES" dirty="0"/>
              <a:t>Si inadmisión: Causas: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a) el incumplimiento de manera manifiesta e insubsanable de los requisitos procesales para preparar o interponer el recurso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b) la carencia sobrevenida del objeto del recurso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c) la falta de contradicción entre las sentencias comparadas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d) la falta de contenido casacional de la pretensión</a:t>
            </a:r>
            <a:endParaRPr lang="es-E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e) el haberse desestimado en el fondo otros recursos en supuestos sustancialmente iguales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f) la falta de interés casacional objetivo</a:t>
            </a:r>
          </a:p>
          <a:p>
            <a:pPr lvl="2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4870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870A1-1351-368A-B6C3-0C3E1556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Admisión e inadmisión del recurso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6DD3A-B8A6-3F11-256F-B16A3BA741D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Si inadmisión: causas a) b)  c)</a:t>
            </a:r>
          </a:p>
          <a:p>
            <a:pPr lvl="1"/>
            <a:r>
              <a:rPr lang="es-ES" dirty="0"/>
              <a:t>Informe Ministerio Fiscal por cinco días</a:t>
            </a:r>
          </a:p>
          <a:p>
            <a:r>
              <a:rPr lang="es-ES" dirty="0"/>
              <a:t>Si inadmisión causas d) e) f)</a:t>
            </a:r>
          </a:p>
          <a:p>
            <a:pPr lvl="1"/>
            <a:r>
              <a:rPr lang="es-ES" dirty="0"/>
              <a:t>Oye a recurrente por cinco días</a:t>
            </a:r>
          </a:p>
          <a:p>
            <a:pPr lvl="1"/>
            <a:r>
              <a:rPr lang="es-ES" dirty="0"/>
              <a:t>Informe Ministerio Fiscal por cinco días</a:t>
            </a:r>
          </a:p>
          <a:p>
            <a:r>
              <a:rPr lang="es-ES" dirty="0"/>
              <a:t>En ambos casos si Sala considera inadmisión:</a:t>
            </a:r>
          </a:p>
          <a:p>
            <a:pPr lvl="1"/>
            <a:r>
              <a:rPr lang="es-ES" b="1" dirty="0">
                <a:solidFill>
                  <a:srgbClr val="0070C0"/>
                </a:solidFill>
              </a:rPr>
              <a:t>Providencia sucintamente motivada no recurrible</a:t>
            </a:r>
          </a:p>
          <a:p>
            <a:pPr lvl="1"/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Pérdida</a:t>
            </a:r>
          </a:p>
          <a:p>
            <a:pPr lvl="2"/>
            <a:r>
              <a:rPr lang="es-ES" dirty="0"/>
              <a:t>Depósitos </a:t>
            </a:r>
          </a:p>
          <a:p>
            <a:pPr lvl="2"/>
            <a:r>
              <a:rPr lang="es-ES" dirty="0"/>
              <a:t>Consignaciones</a:t>
            </a:r>
          </a:p>
          <a:p>
            <a:pPr lvl="1"/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Costas</a:t>
            </a:r>
          </a:p>
          <a:p>
            <a:pPr marL="594360" lvl="2" indent="0">
              <a:buNone/>
            </a:pPr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269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AC763-31C4-05A0-E6B9-86A09FE74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Régimen transitorio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5E81E1-7CDB-17A9-253C-F749331C84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dirty="0"/>
              <a:t>Disposición Transitoria Novena, apartado 8 LO 1/2025</a:t>
            </a:r>
          </a:p>
          <a:p>
            <a:pPr lvl="1" algn="just"/>
            <a:r>
              <a:rPr lang="es-ES" b="1" dirty="0"/>
              <a:t>Aplicación reforma</a:t>
            </a:r>
            <a:endParaRPr lang="es-ES" dirty="0"/>
          </a:p>
          <a:p>
            <a:pPr lvl="2" algn="just"/>
            <a:r>
              <a:rPr lang="es-ES" dirty="0"/>
              <a:t>Recursos interpuestos frente a resoluciones dictadas a partir entrada en vigor Ley (3 abril 2025)</a:t>
            </a:r>
          </a:p>
          <a:p>
            <a:pPr lvl="1" algn="just"/>
            <a:r>
              <a:rPr lang="es-ES" b="1" dirty="0"/>
              <a:t>Recursos contra resoluciones anteriores</a:t>
            </a:r>
          </a:p>
          <a:p>
            <a:pPr lvl="2" algn="just"/>
            <a:r>
              <a:rPr lang="es-ES" dirty="0"/>
              <a:t>La inadmisión de los </a:t>
            </a:r>
            <a:r>
              <a:rPr lang="es-ES" dirty="0" err="1"/>
              <a:t>rcuds</a:t>
            </a:r>
            <a:r>
              <a:rPr lang="es-ES" dirty="0"/>
              <a:t>. interpuesto contra resoluciones anteriores a entrada en vigor LO 1/2025:</a:t>
            </a:r>
          </a:p>
          <a:p>
            <a:pPr lvl="2" algn="just"/>
            <a:r>
              <a:rPr lang="es-ES" dirty="0">
                <a:solidFill>
                  <a:srgbClr val="0070C0"/>
                </a:solidFill>
              </a:rPr>
              <a:t>Se acordará, previa audiencia a las partes (solo a la recurrente y NO al Ministerio Fiscal), por </a:t>
            </a:r>
            <a:r>
              <a:rPr lang="es-ES" b="1" dirty="0">
                <a:solidFill>
                  <a:srgbClr val="0070C0"/>
                </a:solidFill>
              </a:rPr>
              <a:t>providencia sucintamente motivada no recurrible</a:t>
            </a:r>
          </a:p>
        </p:txBody>
      </p:sp>
    </p:spTree>
    <p:extLst>
      <p:ext uri="{BB962C8B-B14F-4D97-AF65-F5344CB8AC3E}">
        <p14:creationId xmlns:p14="http://schemas.microsoft.com/office/powerpoint/2010/main" val="4225055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F4C9D-938D-A47A-9307-6B04438A9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0D394-177E-2586-6499-176FC0419E8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MUCHAS GRACIAS POR SU ATENCIÓN</a:t>
            </a:r>
          </a:p>
          <a:p>
            <a:endParaRPr lang="es-ES" dirty="0"/>
          </a:p>
          <a:p>
            <a:r>
              <a:rPr lang="es-ES" dirty="0"/>
              <a:t>HASTA LA PRÓXIMA VEZ </a:t>
            </a:r>
          </a:p>
        </p:txBody>
      </p:sp>
    </p:spTree>
    <p:extLst>
      <p:ext uri="{BB962C8B-B14F-4D97-AF65-F5344CB8AC3E}">
        <p14:creationId xmlns:p14="http://schemas.microsoft.com/office/powerpoint/2010/main" val="230770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Esquema exposición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dirty="0"/>
              <a:t>Rcud: Arts. 218-228 LRJS y su reforma por la LO 1/2025</a:t>
            </a:r>
          </a:p>
          <a:p>
            <a:pPr algn="just"/>
            <a:r>
              <a:rPr lang="es-ES" dirty="0"/>
              <a:t>El objeto y finalidad del recurso</a:t>
            </a:r>
          </a:p>
          <a:p>
            <a:pPr algn="just"/>
            <a:r>
              <a:rPr lang="es-ES" dirty="0"/>
              <a:t>El interés casacional objetivo</a:t>
            </a:r>
          </a:p>
          <a:p>
            <a:pPr algn="just"/>
            <a:r>
              <a:rPr lang="es-ES" dirty="0"/>
              <a:t>Preparación del Recurso</a:t>
            </a:r>
          </a:p>
          <a:p>
            <a:pPr algn="just"/>
            <a:r>
              <a:rPr lang="es-ES" dirty="0"/>
              <a:t>Interposición del recurso</a:t>
            </a:r>
          </a:p>
          <a:p>
            <a:pPr algn="just"/>
            <a:r>
              <a:rPr lang="es-ES" dirty="0"/>
              <a:t>Admisión/Inadmisión del recurso</a:t>
            </a:r>
          </a:p>
        </p:txBody>
      </p:sp>
    </p:spTree>
    <p:extLst>
      <p:ext uri="{BB962C8B-B14F-4D97-AF65-F5344CB8AC3E}">
        <p14:creationId xmlns:p14="http://schemas.microsoft.com/office/powerpoint/2010/main" val="328975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FD8E0-37A5-196E-B953-B5FEF155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Idea Básica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C34366-DF79-51E7-5463-CFC0F06DBC1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TODA LA REFORMA PIVOTA EN TORNO A:</a:t>
            </a:r>
          </a:p>
          <a:p>
            <a:endParaRPr lang="es-ES" dirty="0"/>
          </a:p>
          <a:p>
            <a:endParaRPr lang="es-ES" dirty="0"/>
          </a:p>
          <a:p>
            <a:r>
              <a:rPr lang="es-ES" b="1" dirty="0">
                <a:solidFill>
                  <a:srgbClr val="0070C0"/>
                </a:solidFill>
              </a:rPr>
              <a:t>     “INTERÉS CASACIONAL OBJETIVO”</a:t>
            </a:r>
          </a:p>
        </p:txBody>
      </p:sp>
    </p:spTree>
    <p:extLst>
      <p:ext uri="{BB962C8B-B14F-4D97-AF65-F5344CB8AC3E}">
        <p14:creationId xmlns:p14="http://schemas.microsoft.com/office/powerpoint/2010/main" val="229644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74D9B-8A19-F5FA-0340-F5EA04A7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Objeto y finalidad del Rcud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3D2E37-8412-72D9-F5DD-A5B2BBFFD18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 </a:t>
            </a:r>
            <a:r>
              <a:rPr lang="es-E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recurso tendrá por objeto </a:t>
            </a:r>
            <a:r>
              <a:rPr lang="es-ES" b="1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la unificación de doctrina </a:t>
            </a: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 ocasión de sentencias dictadas en suplicación por las Salas de lo Social de los Tribunales Superiores de Justicia, que fueran contradictorias entre sí, con la de otra u otras Salas de los referidos Tribunales Superiores o con sentencias del Tribunal Supremo, respecto de los mismos litigantes u otros diferentes en idéntica situación donde, en mérito a hechos, fundamentos y pretensiones sustancialmente iguales, se hubiere llegado a pronunciamientos distintos, </a:t>
            </a:r>
            <a:r>
              <a:rPr lang="es-ES" b="1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siempre que la Sala Social del Tribunal Supremo aprecie que el recurso presenta interés casacional objetivo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21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B8D97-79E7-978D-F803-41B9A720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	</a:t>
            </a:r>
            <a:r>
              <a:rPr lang="es-ES" dirty="0">
                <a:solidFill>
                  <a:srgbClr val="FF0000"/>
                </a:solidFill>
              </a:rPr>
              <a:t>Interés Casacional 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14C1CE-C808-DEA9-1420-02DD45CFDF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Existe interés casacional objetivo cuando se de alguno de los siguientes supuestos: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a) Si concurren </a:t>
            </a:r>
            <a:r>
              <a:rPr lang="es-ES" b="1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circunstancias que aconsejen un nuevo pronunciamiento </a:t>
            </a: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 la Sala.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b) Si la cuestión posee una </a:t>
            </a:r>
            <a:r>
              <a:rPr lang="es-ES" b="1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trascendencia o proyección significativa.</a:t>
            </a:r>
          </a:p>
          <a:p>
            <a:pPr lvl="1" algn="just"/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c) Si el debate suscitado presenta </a:t>
            </a:r>
            <a:r>
              <a:rPr lang="es-ES" b="1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relevancia para la formación de la jurisprudencia</a:t>
            </a:r>
            <a:r>
              <a:rPr lang="es-ES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algn="just"/>
            <a:r>
              <a:rPr lang="es-ES" dirty="0"/>
              <a:t>Se introduce el interés casacional objetivo, al igual que en la casación civil (art. 477 LEC) y la contenciosa (Art. 88 LRJCA)</a:t>
            </a:r>
          </a:p>
        </p:txBody>
      </p:sp>
    </p:spTree>
    <p:extLst>
      <p:ext uri="{BB962C8B-B14F-4D97-AF65-F5344CB8AC3E}">
        <p14:creationId xmlns:p14="http://schemas.microsoft.com/office/powerpoint/2010/main" val="150034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2C625-C9B9-B946-5FC8-8EDCB9C05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0000"/>
                </a:solidFill>
              </a:rPr>
              <a:t>Circunstancias que aconsejen un nuevo pronunciamiento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728DDD-8DA9-EF7D-DF7E-245189CEE1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Posibles supuestos concretos:</a:t>
            </a:r>
          </a:p>
          <a:p>
            <a:pPr lvl="1"/>
            <a:r>
              <a:rPr lang="es-ES" dirty="0"/>
              <a:t>Modificación normativa</a:t>
            </a:r>
          </a:p>
          <a:p>
            <a:pPr lvl="1"/>
            <a:r>
              <a:rPr lang="es-ES" dirty="0"/>
              <a:t>Proyección doctrina TEDH, TJUE o TC</a:t>
            </a:r>
          </a:p>
          <a:p>
            <a:pPr lvl="1"/>
            <a:r>
              <a:rPr lang="es-ES" dirty="0"/>
              <a:t>Cambio realidad social que aconseje nueva interpretación</a:t>
            </a:r>
          </a:p>
          <a:p>
            <a:pPr lvl="1"/>
            <a:r>
              <a:rPr lang="es-ES" dirty="0"/>
              <a:t>Existencia de jurisprudencia antigua que precise actualización</a:t>
            </a:r>
          </a:p>
          <a:p>
            <a:pPr lvl="1"/>
            <a:r>
              <a:rPr lang="es-ES" dirty="0"/>
              <a:t>Apreciación de necesidad de </a:t>
            </a:r>
            <a:r>
              <a:rPr lang="es-ES" b="1" dirty="0">
                <a:solidFill>
                  <a:srgbClr val="0070C0"/>
                </a:solidFill>
              </a:rPr>
              <a:t>cambio</a:t>
            </a:r>
            <a:r>
              <a:rPr lang="es-ES" dirty="0"/>
              <a:t> doctrina jurisprudencial:</a:t>
            </a:r>
          </a:p>
          <a:p>
            <a:pPr lvl="2"/>
            <a:r>
              <a:rPr lang="es-ES" dirty="0"/>
              <a:t>Modificación</a:t>
            </a:r>
          </a:p>
          <a:p>
            <a:pPr lvl="2"/>
            <a:r>
              <a:rPr lang="es-ES" dirty="0"/>
              <a:t>Refuerzo</a:t>
            </a:r>
          </a:p>
          <a:p>
            <a:pPr lvl="2"/>
            <a:r>
              <a:rPr lang="es-ES" dirty="0"/>
              <a:t>Matización</a:t>
            </a:r>
          </a:p>
          <a:p>
            <a:pPr lvl="2"/>
            <a:r>
              <a:rPr lang="es-ES" dirty="0"/>
              <a:t>Modernización</a:t>
            </a:r>
          </a:p>
          <a:p>
            <a:pPr lvl="1"/>
            <a:r>
              <a:rPr lang="es-ES" dirty="0"/>
              <a:t>La Sala observe que su doctrina no se comprende o no se aplica</a:t>
            </a:r>
          </a:p>
        </p:txBody>
      </p:sp>
    </p:spTree>
    <p:extLst>
      <p:ext uri="{BB962C8B-B14F-4D97-AF65-F5344CB8AC3E}">
        <p14:creationId xmlns:p14="http://schemas.microsoft.com/office/powerpoint/2010/main" val="36767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Trascendencia o proyección significativa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Posibles supuestos concretos</a:t>
            </a:r>
          </a:p>
          <a:p>
            <a:endParaRPr lang="es-ES" dirty="0"/>
          </a:p>
          <a:p>
            <a:pPr lvl="1" algn="just"/>
            <a:r>
              <a:rPr lang="es-ES" dirty="0"/>
              <a:t>Que la cuestión casacional tenga repercusión más allá del caso concreto</a:t>
            </a:r>
          </a:p>
          <a:p>
            <a:pPr lvl="1" algn="just"/>
            <a:r>
              <a:rPr lang="es-ES" dirty="0"/>
              <a:t>Que la doctrina que se adopte pueda tener una amplia repercusión social</a:t>
            </a:r>
          </a:p>
          <a:p>
            <a:pPr lvl="1" algn="just"/>
            <a:r>
              <a:rPr lang="es-ES" dirty="0"/>
              <a:t>Precisión:</a:t>
            </a:r>
          </a:p>
          <a:p>
            <a:pPr lvl="2" algn="just"/>
            <a:r>
              <a:rPr lang="es-ES" dirty="0"/>
              <a:t>El interés casacional es distinto de la afectación general que sólo se refiere al número</a:t>
            </a:r>
          </a:p>
          <a:p>
            <a:pPr lvl="2" algn="just"/>
            <a:r>
              <a:rPr lang="es-ES" dirty="0"/>
              <a:t>El interés casacional va referido a la relevancia , importancia o influencia</a:t>
            </a:r>
          </a:p>
        </p:txBody>
      </p:sp>
    </p:spTree>
    <p:extLst>
      <p:ext uri="{BB962C8B-B14F-4D97-AF65-F5344CB8AC3E}">
        <p14:creationId xmlns:p14="http://schemas.microsoft.com/office/powerpoint/2010/main" val="228163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93659-B78E-8F4F-5AA3-722434033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0000"/>
                </a:solidFill>
              </a:rPr>
              <a:t>Relevancia para la formación de la jurisprudencia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7E0C92-02B0-C6C3-E3CE-C6B1C6F7EED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Posibles supuestos concretos:</a:t>
            </a:r>
          </a:p>
          <a:p>
            <a:endParaRPr lang="es-ES" dirty="0"/>
          </a:p>
          <a:p>
            <a:pPr lvl="1"/>
            <a:r>
              <a:rPr lang="es-ES" dirty="0"/>
              <a:t>Inexistencia de pronunciamientos previos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Existencia de pronunciamientos previos:</a:t>
            </a:r>
          </a:p>
          <a:p>
            <a:pPr lvl="2"/>
            <a:r>
              <a:rPr lang="es-ES" dirty="0"/>
              <a:t>Aislados</a:t>
            </a:r>
          </a:p>
          <a:p>
            <a:pPr lvl="2"/>
            <a:r>
              <a:rPr lang="es-ES" dirty="0"/>
              <a:t>Antiguos</a:t>
            </a:r>
          </a:p>
          <a:p>
            <a:pPr lvl="2"/>
            <a:endParaRPr lang="es-ES" dirty="0"/>
          </a:p>
          <a:p>
            <a:pPr lvl="1"/>
            <a:r>
              <a:rPr lang="es-ES" dirty="0"/>
              <a:t>Existencia de pronunciamientos previos muy pegados al caso, que requieran de apoyo jurisprudencial </a:t>
            </a:r>
          </a:p>
          <a:p>
            <a:pPr lvl="1"/>
            <a:r>
              <a:rPr lang="es-ES" dirty="0"/>
              <a:t>Necesidad de modificar la jurisprudencia</a:t>
            </a:r>
          </a:p>
        </p:txBody>
      </p:sp>
    </p:spTree>
    <p:extLst>
      <p:ext uri="{BB962C8B-B14F-4D97-AF65-F5344CB8AC3E}">
        <p14:creationId xmlns:p14="http://schemas.microsoft.com/office/powerpoint/2010/main" val="39467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08DEA-4F52-7969-FBD4-B324DEF1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Cuestiones generales sobre el 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A14905-3382-3704-CE1F-0899B30A97C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dirty="0"/>
              <a:t>¿El listado del artículo 219.1 LRJS es cerrado o abierto?</a:t>
            </a:r>
          </a:p>
          <a:p>
            <a:pPr algn="just"/>
            <a:r>
              <a:rPr lang="es-ES" dirty="0"/>
              <a:t>¿Qué pasa con las controversias meramente repetitivas cuando son contrarias a la jurisprudencia?</a:t>
            </a:r>
          </a:p>
          <a:p>
            <a:pPr algn="just"/>
            <a:r>
              <a:rPr lang="es-ES" dirty="0"/>
              <a:t>¿Puede darse más de un supuesto de interés casacional objetivo?</a:t>
            </a:r>
          </a:p>
          <a:p>
            <a:pPr algn="just"/>
            <a:r>
              <a:rPr lang="es-ES" dirty="0"/>
              <a:t>El ICO y la contradicción</a:t>
            </a:r>
          </a:p>
          <a:p>
            <a:pPr lvl="1" algn="just"/>
            <a:r>
              <a:rPr lang="es-ES" dirty="0"/>
              <a:t>La contradicción sigue siendo necesaria</a:t>
            </a:r>
          </a:p>
          <a:p>
            <a:pPr lvl="1" algn="just"/>
            <a:r>
              <a:rPr lang="es-ES" dirty="0"/>
              <a:t>Si existe ICO: ¿Puede flexibilizarse la contradicción?</a:t>
            </a:r>
          </a:p>
        </p:txBody>
      </p:sp>
    </p:spTree>
    <p:extLst>
      <p:ext uri="{BB962C8B-B14F-4D97-AF65-F5344CB8AC3E}">
        <p14:creationId xmlns:p14="http://schemas.microsoft.com/office/powerpoint/2010/main" val="2323578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961</Words>
  <Application>Microsoft Office PowerPoint</Application>
  <PresentationFormat>Presentación en pantalla (4:3)</PresentationFormat>
  <Paragraphs>130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Georgia</vt:lpstr>
      <vt:lpstr>verdana</vt:lpstr>
      <vt:lpstr>Wingdings</vt:lpstr>
      <vt:lpstr>Wingdings 2</vt:lpstr>
      <vt:lpstr>Cívico</vt:lpstr>
      <vt:lpstr>CONSEJO GENERAL DE GRADUADOS SOCIALES DE ESPAÑA </vt:lpstr>
      <vt:lpstr>Esquema exposición</vt:lpstr>
      <vt:lpstr>Idea Básica</vt:lpstr>
      <vt:lpstr>Objeto y finalidad del Rcud</vt:lpstr>
      <vt:lpstr> Interés Casacional Objetivo</vt:lpstr>
      <vt:lpstr>Circunstancias que aconsejen un nuevo pronunciamiento</vt:lpstr>
      <vt:lpstr>Trascendencia o proyección significativa</vt:lpstr>
      <vt:lpstr>Relevancia para la formación de la jurisprudencia</vt:lpstr>
      <vt:lpstr>Cuestiones generales sobre el ICO</vt:lpstr>
      <vt:lpstr>Cuestiones generales sobre el ICO</vt:lpstr>
      <vt:lpstr>Novedades preparación e interposición RCUD</vt:lpstr>
      <vt:lpstr>Admisión e inadmisión del recurso</vt:lpstr>
      <vt:lpstr>Admisión e inadmisión del recurso</vt:lpstr>
      <vt:lpstr>Admisión e inadmisión del recurso</vt:lpstr>
      <vt:lpstr>Régimen transitorio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LABORAL 2011 ICAV</dc:title>
  <dc:creator>YO</dc:creator>
  <cp:lastModifiedBy>Angel Antonio Blasco Pellicer</cp:lastModifiedBy>
  <cp:revision>15</cp:revision>
  <cp:lastPrinted>2025-05-16T10:45:40Z</cp:lastPrinted>
  <dcterms:created xsi:type="dcterms:W3CDTF">2022-01-08T07:49:56Z</dcterms:created>
  <dcterms:modified xsi:type="dcterms:W3CDTF">2025-06-09T11:39:56Z</dcterms:modified>
</cp:coreProperties>
</file>